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b="0" g="0" r="0"/>
        </a:fontRef>
        <a:schemeClr val="tx1"/>
      </a:tcTxStyle>
      <a:tcStyle>
        <a:tcBdr>
          <a:left>
            <a:ln cmpd="sng" w="12700">
              <a:solidFill>
                <a:schemeClr val="tx1"/>
              </a:solidFill>
            </a:ln>
          </a:left>
          <a:right>
            <a:ln cmpd="sng" w="12700">
              <a:solidFill>
                <a:schemeClr val="tx1"/>
              </a:solidFill>
            </a:ln>
          </a:right>
          <a:top>
            <a:ln cmpd="sng" w="12700">
              <a:solidFill>
                <a:schemeClr val="tx1"/>
              </a:solidFill>
            </a:ln>
          </a:top>
          <a:bottom>
            <a:ln cmpd="sng" w="12700">
              <a:solidFill>
                <a:schemeClr val="tx1"/>
              </a:solidFill>
            </a:ln>
          </a:bottom>
          <a:insideH>
            <a:ln cmpd="sng" w="12700">
              <a:solidFill>
                <a:schemeClr val="tx1"/>
              </a:solidFill>
            </a:ln>
          </a:insideH>
          <a:insideV>
            <a:ln cmpd="sng" w="12700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4444F-3193-A945-B0F2-56954C091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95A308-F5F6-F346-8382-607CD2E0B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411459-E3CB-1447-837E-4BB334B5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A6F9A-0886-4F4C-97FA-FB59E5F7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7DBF83-8D6F-2E46-916F-D0111353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5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4F3F6-8DAE-0646-8471-C5A0EFED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0931AA-3CC8-5341-9AD7-61F9F5DC0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C7680A-8C5F-E243-8D13-0BCDADAAB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9D225A-EB30-844F-90F6-416E93A6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0C2B1B-A623-8B4F-BB45-46B3AD1C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0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85E642-D090-0F4A-A441-DE3C5FDF1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FB510A-BED7-1F4C-9D4F-3FE77A73A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8FDEDB-66CC-C74A-B06D-60ED96C4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C9EB99-8953-694C-8534-B584B75C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823BCD-7653-B449-8AEB-61C59083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7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37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D11A5-FC5C-714D-983A-C5146E61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6DD41C-8CC1-C240-9604-52ABC3CF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6E8F8-B4E7-2140-AA2D-AB0AE70F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D26BCA-F6B5-334B-8834-A409A411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9C723-2774-3344-A1F6-8548255D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6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2665E-91F5-6C49-AB82-319B85C8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86CD0F-FE62-3C46-BFD6-571DD5BC3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5AC63-2A54-3546-B3FD-2A3ECA08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CA4E0B-85DB-7240-BCB7-0324ABB0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672474-7D23-3D41-8970-AF7D6205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5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5D5AA-6D10-F14E-97C6-39079ABD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199A92-1EF9-D843-9E3F-B8A10AF44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9BE359-EC72-5742-9437-7709A16B5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24FBFB-E957-7A41-B57C-C639C3BA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70B761-9843-A74C-93B5-6A63CB85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D72BF5-7DD8-804E-8197-FDD643EB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83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478FB-A2E6-2D46-9E73-BF90C95F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D176EE-0AC9-EF41-BCEC-21D315EB4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44D2A7-446B-C045-A752-77FBB1AEB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11B44F-C89C-7A4A-87E0-99BDF5AC4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30082-F866-0046-B63D-CD0AF64F4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6491886-4992-5C45-8051-B4C806FC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39162D-5098-504B-B728-3E307F78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317B05-008F-1443-8CAD-5A6C0654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30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067D3-F5C2-0443-B12F-48FB3097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514818-757B-E847-AACC-A52D4BE2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353279-E357-D745-9529-DBF18D93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AE8ED1-C973-964C-81CF-FE9FB0A0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0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05B316-4491-6A42-97F5-3CF5D49E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A7250B-EBC1-4C49-AA92-B3755FB0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C394F4-C68D-C54D-AFB1-2F32BE53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71552-1F93-F94B-BB94-EB104A665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FE7732-04FB-C742-847E-559F05E6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D326A3-0CDE-4245-86DD-CE86ADA61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34BCE1-D9F6-594D-AED6-352BA783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2319CB-AD31-BA40-9B52-EF355149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85D86D-F43A-524E-A10D-7FA17F7D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4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350A3-9B6C-E540-BAAE-45261D7B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71C5CC-6F48-2F4A-AA57-AF2F373FB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A8AE63-C55E-CC4E-AA44-D43323803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0D73F5-D66B-214A-A9A8-9FEE6CF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EC2425-4DD9-8E4E-9EFE-5A56C95B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0E5F6-D2E7-AA48-8DB4-DD954D70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5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54435-D59E-9045-9D55-BCCA3743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43E34B-7A58-7448-9BB7-59FA76AE9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4ABE04-7EA3-BB42-9DE2-2820B62E3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57EF-E079-7742-BB6D-4A3AD4A3071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B1A7FF-A879-584B-BDD2-D4188483C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70579-D489-2646-8655-37CEEEB60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1945-C135-6A45-881C-96D460FA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7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611AD-5945-FF44-A356-0579367E6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8614"/>
            <a:ext cx="11942618" cy="2387600"/>
          </a:xfrm>
        </p:spPr>
        <p:txBody>
          <a:bodyPr>
            <a:noAutofit/>
          </a:bodyPr>
          <a:lstStyle/>
          <a:p>
            <a:r>
              <a:rPr lang="ru-RU" sz="4800" b="1" dirty="0"/>
              <a:t>Справка о рынке лома </a:t>
            </a:r>
            <a:br>
              <a:rPr lang="ru-RU" sz="4800" b="1" dirty="0"/>
            </a:br>
            <a:r>
              <a:rPr lang="ru-RU" sz="4800" b="1" dirty="0"/>
              <a:t>черных и цветных металлов России</a:t>
            </a:r>
            <a:br>
              <a:rPr lang="ru-RU" sz="3600" dirty="0"/>
            </a:br>
            <a:r>
              <a:rPr lang="ru-RU" sz="2800" dirty="0" err="1"/>
              <a:t>Ковшевный</a:t>
            </a:r>
            <a:r>
              <a:rPr lang="ru-RU" sz="2800" dirty="0"/>
              <a:t> В.В. Директор Ассоциации НСРО «РУСЛОМ.КОМ»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2519E2-F130-FB4E-BCC6-ACC19E52D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29056"/>
            <a:ext cx="12192000" cy="182894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b="1" dirty="0"/>
              <a:t>1 октября 2021 года</a:t>
            </a:r>
          </a:p>
          <a:p>
            <a:r>
              <a:rPr lang="ru-RU" b="1" dirty="0"/>
              <a:t>Казань</a:t>
            </a:r>
            <a:r>
              <a:rPr lang="en-US" b="1" dirty="0"/>
              <a:t>, </a:t>
            </a:r>
            <a:r>
              <a:rPr lang="ru-RU" b="1" dirty="0"/>
              <a:t>форум ЗИЛАНТ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513492-7B58-1B40-AEC6-2FF81204F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014" y="1263324"/>
            <a:ext cx="1390590" cy="52280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0951C1-FFEB-044D-9E2B-A908055E554B}"/>
              </a:ext>
            </a:extLst>
          </p:cNvPr>
          <p:cNvSpPr/>
          <p:nvPr/>
        </p:nvSpPr>
        <p:spPr>
          <a:xfrm>
            <a:off x="3048000" y="390107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Статистика и значимость отрасли обращения с ломом и отходами черных и цветных металлов, влияние на смежные отрасли.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7016D-1A2E-6645-9F93-E334EE27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8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Баланс рынка стального лома в России в 2005-2020 </a:t>
            </a:r>
            <a:r>
              <a:rPr lang="ru-RU" altLang="ru-RU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гг</a:t>
            </a:r>
            <a:r>
              <a:rPr lang="ru-RU" alt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altLang="ru-RU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тыс.т</a:t>
            </a:r>
            <a:endParaRPr lang="ru-RU" sz="2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2D241D0-73C1-ED41-A37A-35CF79FE2C79}"/>
              </a:ext>
            </a:extLst>
          </p:cNvPr>
          <p:cNvSpPr/>
          <p:nvPr/>
        </p:nvSpPr>
        <p:spPr>
          <a:xfrm>
            <a:off x="7804476" y="4425706"/>
            <a:ext cx="38507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Данные РА РУСМЕТ</a:t>
            </a:r>
            <a:r>
              <a:rPr lang="en-US" altLang="ru-RU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altLang="ru-RU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Ассоциации НСРО РУСЛОМ</a:t>
            </a:r>
            <a:r>
              <a:rPr lang="en-US" altLang="ru-RU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</a:t>
            </a:r>
            <a:endParaRPr lang="ru-RU" altLang="ru-RU" sz="11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1FB4BAA-F6A0-954E-BE41-C1DE66A66579}"/>
              </a:ext>
            </a:extLst>
          </p:cNvPr>
          <p:cNvGraphicFramePr>
            <a:graphicFrameLocks noGrp="1"/>
          </p:cNvGraphicFramePr>
          <p:nvPr/>
        </p:nvGraphicFramePr>
        <p:xfrm>
          <a:off x="779416" y="1133828"/>
          <a:ext cx="10791695" cy="3202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642">
                  <a:extLst>
                    <a:ext uri="{9D8B030D-6E8A-4147-A177-3AD203B41FA5}">
                      <a16:colId xmlns:a16="http://schemas.microsoft.com/office/drawing/2014/main" val="2816398622"/>
                    </a:ext>
                  </a:extLst>
                </a:gridCol>
                <a:gridCol w="1922546">
                  <a:extLst>
                    <a:ext uri="{9D8B030D-6E8A-4147-A177-3AD203B41FA5}">
                      <a16:colId xmlns:a16="http://schemas.microsoft.com/office/drawing/2014/main" val="4165637903"/>
                    </a:ext>
                  </a:extLst>
                </a:gridCol>
                <a:gridCol w="1819814">
                  <a:extLst>
                    <a:ext uri="{9D8B030D-6E8A-4147-A177-3AD203B41FA5}">
                      <a16:colId xmlns:a16="http://schemas.microsoft.com/office/drawing/2014/main" val="3518770933"/>
                    </a:ext>
                  </a:extLst>
                </a:gridCol>
                <a:gridCol w="1981522">
                  <a:extLst>
                    <a:ext uri="{9D8B030D-6E8A-4147-A177-3AD203B41FA5}">
                      <a16:colId xmlns:a16="http://schemas.microsoft.com/office/drawing/2014/main" val="484766457"/>
                    </a:ext>
                  </a:extLst>
                </a:gridCol>
                <a:gridCol w="1834217">
                  <a:extLst>
                    <a:ext uri="{9D8B030D-6E8A-4147-A177-3AD203B41FA5}">
                      <a16:colId xmlns:a16="http://schemas.microsoft.com/office/drawing/2014/main" val="1630139501"/>
                    </a:ext>
                  </a:extLst>
                </a:gridCol>
                <a:gridCol w="2039954">
                  <a:extLst>
                    <a:ext uri="{9D8B030D-6E8A-4147-A177-3AD203B41FA5}">
                      <a16:colId xmlns:a16="http://schemas.microsoft.com/office/drawing/2014/main" val="3557741099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год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Заготовка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Потребление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Экспорт вне ЕЭС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Экспорт в 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Импорт из РК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373049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2005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31669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17991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12576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1230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128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58455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2008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28061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21280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5687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1186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92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35447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2015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26462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20198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5656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1158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550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948551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2016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25604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20902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4331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1171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800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7338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2017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26290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21757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4062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1203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732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499769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2018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28479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23606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4310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1202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639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586082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2019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25691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22455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3225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1108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1097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427517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2020</a:t>
                      </a:r>
                      <a:endParaRPr lang="ru-RU" sz="13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26415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21715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>
                          <a:effectLst/>
                        </a:rPr>
                        <a:t>3981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1115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>
                          <a:effectLst/>
                        </a:rPr>
                        <a:t>396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2027872"/>
                  </a:ext>
                </a:extLst>
              </a:tr>
              <a:tr h="2413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Структура доставки транспортом в 2018-2021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ЖД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5-10%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ЖД 70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ЖД 5-10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контейнерах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ЖД 100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ЖД 100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 запрещено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57927"/>
                  </a:ext>
                </a:extLst>
              </a:tr>
              <a:tr h="241300">
                <a:tc v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90-95%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 90% до мор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портов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АВТО запрещено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01506"/>
                  </a:ext>
                </a:extLst>
              </a:tr>
              <a:tr h="241300">
                <a:tc v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РЕКА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667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13B88E1-2F25-3642-A1B1-9F660F7A9351}"/>
              </a:ext>
            </a:extLst>
          </p:cNvPr>
          <p:cNvSpPr txBox="1"/>
          <p:nvPr/>
        </p:nvSpPr>
        <p:spPr>
          <a:xfrm>
            <a:off x="896984" y="4687316"/>
            <a:ext cx="4349719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1650 </a:t>
            </a:r>
            <a:r>
              <a:rPr lang="ru-RU" dirty="0"/>
              <a:t>млн</a:t>
            </a:r>
            <a:r>
              <a:rPr lang="en-US" dirty="0"/>
              <a:t>.</a:t>
            </a:r>
            <a:r>
              <a:rPr lang="ru-RU" dirty="0"/>
              <a:t>т </a:t>
            </a:r>
            <a:r>
              <a:rPr lang="ru-RU" dirty="0" err="1"/>
              <a:t>металлофонд</a:t>
            </a:r>
            <a:endParaRPr lang="en-US" dirty="0"/>
          </a:p>
          <a:p>
            <a:r>
              <a:rPr lang="ru-RU" dirty="0"/>
              <a:t>45 млн</a:t>
            </a:r>
            <a:r>
              <a:rPr lang="en-US" dirty="0"/>
              <a:t>.</a:t>
            </a:r>
            <a:r>
              <a:rPr lang="ru-RU" dirty="0"/>
              <a:t>т </a:t>
            </a:r>
            <a:r>
              <a:rPr lang="ru-RU" dirty="0" err="1"/>
              <a:t>ломообразование</a:t>
            </a:r>
            <a:r>
              <a:rPr lang="ru-RU" dirty="0"/>
              <a:t> </a:t>
            </a:r>
          </a:p>
          <a:p>
            <a:r>
              <a:rPr lang="ru-RU" dirty="0"/>
              <a:t>58</a:t>
            </a:r>
            <a:r>
              <a:rPr lang="en-US" dirty="0"/>
              <a:t>%</a:t>
            </a:r>
            <a:r>
              <a:rPr lang="ru-RU" dirty="0"/>
              <a:t> эффективность системы </a:t>
            </a:r>
            <a:r>
              <a:rPr lang="ru-RU" dirty="0" err="1"/>
              <a:t>ломосбора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78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24409-1EE2-4442-8E1D-61BF575EE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290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Вклад </a:t>
            </a:r>
            <a:r>
              <a:rPr lang="ru-RU" b="1" dirty="0" err="1"/>
              <a:t>ломозаготовителей</a:t>
            </a:r>
            <a:r>
              <a:rPr lang="ru-RU" b="1" dirty="0"/>
              <a:t> в экономику РФ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36BDCC-A1B6-AD45-BC01-3AAF98275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31674"/>
              </p:ext>
            </p:extLst>
          </p:nvPr>
        </p:nvGraphicFramePr>
        <p:xfrm>
          <a:off x="838200" y="977011"/>
          <a:ext cx="10515600" cy="5139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2476">
                  <a:extLst>
                    <a:ext uri="{9D8B030D-6E8A-4147-A177-3AD203B41FA5}">
                      <a16:colId xmlns:a16="http://schemas.microsoft.com/office/drawing/2014/main" val="1020322526"/>
                    </a:ext>
                  </a:extLst>
                </a:gridCol>
                <a:gridCol w="2290352">
                  <a:extLst>
                    <a:ext uri="{9D8B030D-6E8A-4147-A177-3AD203B41FA5}">
                      <a16:colId xmlns:a16="http://schemas.microsoft.com/office/drawing/2014/main" val="3616331229"/>
                    </a:ext>
                  </a:extLst>
                </a:gridCol>
                <a:gridCol w="4312772">
                  <a:extLst>
                    <a:ext uri="{9D8B030D-6E8A-4147-A177-3AD203B41FA5}">
                      <a16:colId xmlns:a16="http://schemas.microsoft.com/office/drawing/2014/main" val="3905515523"/>
                    </a:ext>
                  </a:extLst>
                </a:gridCol>
              </a:tblGrid>
              <a:tr h="693091">
                <a:tc>
                  <a:txBody>
                    <a:bodyPr/>
                    <a:lstStyle/>
                    <a:p>
                      <a:endParaRPr lang="ru-RU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рабочие места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Экономический вклад в Валовый региональный продукт, </a:t>
                      </a:r>
                      <a:r>
                        <a:rPr lang="ru-RU" sz="1600" b="1" dirty="0" err="1">
                          <a:effectLst/>
                        </a:rPr>
                        <a:t>млрд.руб</a:t>
                      </a:r>
                      <a:r>
                        <a:rPr lang="ru-RU" sz="1600" b="1" dirty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2603882823"/>
                  </a:ext>
                </a:extLst>
              </a:tr>
              <a:tr h="4062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effectLst/>
                        </a:rPr>
                        <a:t>Ломозаготовительная</a:t>
                      </a:r>
                      <a:r>
                        <a:rPr lang="ru-RU" sz="1600" b="1" dirty="0">
                          <a:effectLst/>
                        </a:rPr>
                        <a:t> отрасль/экспортеры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100646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1000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590802"/>
                  </a:ext>
                </a:extLst>
              </a:tr>
              <a:tr h="382395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Экономический эффект (</a:t>
                      </a:r>
                      <a:r>
                        <a:rPr lang="ru-RU" sz="1600" b="1" dirty="0" err="1">
                          <a:effectLst/>
                        </a:rPr>
                        <a:t>индуцированный+снабжение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err="1">
                          <a:effectLst/>
                        </a:rPr>
                        <a:t>ломозаг</a:t>
                      </a:r>
                      <a:r>
                        <a:rPr lang="ru-RU" sz="1600" b="1" dirty="0">
                          <a:effectLst/>
                        </a:rPr>
                        <a:t>. отрасли услугами и товарами)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39338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</a:rPr>
                        <a:t>Сельское хозяйство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9400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2611403519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</a:rPr>
                        <a:t>ГМК/металлургия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1480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322359655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</a:rPr>
                        <a:t>Строительство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5330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3294776656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</a:rPr>
                        <a:t>Производство/переработка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22320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1013854332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</a:rPr>
                        <a:t>Транспорт и коммуникации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31120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169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1020460987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</a:rPr>
                        <a:t>Торговля оптовая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11180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77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1193288902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</a:rPr>
                        <a:t>Торговля розничная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19530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978332447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</a:rPr>
                        <a:t>Финансы, страховка, недвижимость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21240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261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637172050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</a:rPr>
                        <a:t>Туризм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58590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2895613328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</a:rPr>
                        <a:t>Бизнес и персональные услуги</a:t>
                      </a:r>
                      <a:endParaRPr lang="ru-RU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220160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3348006701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b="0" dirty="0" err="1">
                          <a:effectLst/>
                        </a:rPr>
                        <a:t>Госуслуги</a:t>
                      </a:r>
                      <a:r>
                        <a:rPr lang="ru-RU" sz="1600" b="0" dirty="0">
                          <a:effectLst/>
                        </a:rPr>
                        <a:t>, управление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2470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3274380409"/>
                  </a:ext>
                </a:extLst>
              </a:tr>
              <a:tr h="167298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Другое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3240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677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2970992274"/>
                  </a:ext>
                </a:extLst>
              </a:tr>
              <a:tr h="207131"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406040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2033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extLst>
                  <a:ext uri="{0D108BD9-81ED-4DB2-BD59-A6C34878D82A}">
                    <a16:rowId xmlns:a16="http://schemas.microsoft.com/office/drawing/2014/main" val="1002939702"/>
                  </a:ext>
                </a:extLst>
              </a:tr>
              <a:tr h="19916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Общий вклад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875121"/>
                  </a:ext>
                </a:extLst>
              </a:tr>
              <a:tr h="207131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effectLst/>
                        </a:rPr>
                        <a:t>ИТОГО: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505680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3023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19" marR="43019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12612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3F3B163-BDC1-3348-99CB-6E730378DCBB}"/>
              </a:ext>
            </a:extLst>
          </p:cNvPr>
          <p:cNvSpPr/>
          <p:nvPr/>
        </p:nvSpPr>
        <p:spPr>
          <a:xfrm>
            <a:off x="838200" y="6249838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1 </a:t>
            </a:r>
            <a:r>
              <a:rPr lang="ru-RU" b="1" dirty="0"/>
              <a:t>рабочее место </a:t>
            </a:r>
            <a:r>
              <a:rPr lang="ru-RU" b="1" dirty="0" err="1"/>
              <a:t>ломозаготовителя</a:t>
            </a:r>
            <a:r>
              <a:rPr lang="ru-RU" b="1" dirty="0"/>
              <a:t> создает 4 рабочих места в смежных отраслях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68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3C1B1-974C-2C47-BAB6-96794CC1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201401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Вклад </a:t>
            </a:r>
            <a:r>
              <a:rPr lang="ru-RU" sz="2400" b="1" dirty="0" err="1"/>
              <a:t>ломозаготовителей</a:t>
            </a:r>
            <a:r>
              <a:rPr lang="ru-RU" sz="2400" b="1" dirty="0"/>
              <a:t> в экономику Северо-Западного Федерального округа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BDF8A60-A233-784F-B1DA-C9D403451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511584"/>
              </p:ext>
            </p:extLst>
          </p:nvPr>
        </p:nvGraphicFramePr>
        <p:xfrm>
          <a:off x="457200" y="1129887"/>
          <a:ext cx="10913163" cy="4903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34649">
                  <a:extLst>
                    <a:ext uri="{9D8B030D-6E8A-4147-A177-3AD203B41FA5}">
                      <a16:colId xmlns:a16="http://schemas.microsoft.com/office/drawing/2014/main" val="836181861"/>
                    </a:ext>
                  </a:extLst>
                </a:gridCol>
                <a:gridCol w="2819819">
                  <a:extLst>
                    <a:ext uri="{9D8B030D-6E8A-4147-A177-3AD203B41FA5}">
                      <a16:colId xmlns:a16="http://schemas.microsoft.com/office/drawing/2014/main" val="783753241"/>
                    </a:ext>
                  </a:extLst>
                </a:gridCol>
                <a:gridCol w="3258695">
                  <a:extLst>
                    <a:ext uri="{9D8B030D-6E8A-4147-A177-3AD203B41FA5}">
                      <a16:colId xmlns:a16="http://schemas.microsoft.com/office/drawing/2014/main" val="2091585905"/>
                    </a:ext>
                  </a:extLst>
                </a:gridCol>
              </a:tblGrid>
              <a:tr h="325442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рабочие места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Экономический вклад в Валовый региональный продукт</a:t>
                      </a:r>
                      <a:r>
                        <a:rPr lang="en-US" sz="1800" b="1" u="none" strike="noStrike" dirty="0">
                          <a:effectLst/>
                        </a:rPr>
                        <a:t>, </a:t>
                      </a:r>
                      <a:r>
                        <a:rPr lang="ru-RU" sz="1800" b="1" u="none" strike="noStrike" dirty="0">
                          <a:effectLst/>
                        </a:rPr>
                        <a:t>млрд</a:t>
                      </a:r>
                      <a:r>
                        <a:rPr lang="en-US" sz="1800" b="1" u="none" strike="noStrike" dirty="0">
                          <a:effectLst/>
                        </a:rPr>
                        <a:t>.</a:t>
                      </a:r>
                      <a:r>
                        <a:rPr lang="ru-RU" sz="1800" b="1" u="none" strike="noStrike" dirty="0" err="1">
                          <a:effectLst/>
                        </a:rPr>
                        <a:t>руб</a:t>
                      </a:r>
                      <a:r>
                        <a:rPr lang="en-US" sz="1800" b="1" u="none" strike="noStrike" dirty="0">
                          <a:effectLst/>
                        </a:rPr>
                        <a:t>.</a:t>
                      </a:r>
                      <a:endParaRPr lang="ru-RU" sz="1800" b="1" u="none" strike="noStrike" dirty="0">
                        <a:effectLst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2792774921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err="1">
                          <a:effectLst/>
                        </a:rPr>
                        <a:t>Ломозаготовительная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>
                          <a:effectLst/>
                        </a:rPr>
                        <a:t>отрасль/экспортеры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9964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99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418883"/>
                  </a:ext>
                </a:extLst>
              </a:tr>
              <a:tr h="1762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Экономический эффект (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индуцированный+снабжение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ломозаг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отрасли услугами и товарами)</a:t>
                      </a:r>
                    </a:p>
                  </a:txBody>
                  <a:tcPr marL="8260" marR="8260" marT="8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1877458170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Сельское хозяйство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718581941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ГМК/металлургия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335423873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Строительство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1701627747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Производство/переработка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2232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1992108534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Транспорт и коммуникации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3112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2996263046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Торговля оптовая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1287581652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Торговля розничная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3812597381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Финансы, страховка, недвижимость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2124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2557039335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Туризм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5859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502607496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Бизнес и персональные услуги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2080787808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Госуслуги, управление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2962436461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Другое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2710302620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260" marR="8260" marT="826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40604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203,3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98056"/>
                  </a:ext>
                </a:extLst>
              </a:tr>
              <a:tr h="1762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вклад</a:t>
                      </a:r>
                    </a:p>
                  </a:txBody>
                  <a:tcPr marL="8260" marR="8260" marT="826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/>
                </a:tc>
                <a:extLst>
                  <a:ext uri="{0D108BD9-81ED-4DB2-BD59-A6C34878D82A}">
                    <a16:rowId xmlns:a16="http://schemas.microsoft.com/office/drawing/2014/main" val="1067812295"/>
                  </a:ext>
                </a:extLst>
              </a:tr>
              <a:tr h="1762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302,3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60" marR="8260" marT="826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4517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0757C45-4E84-EF44-A348-0AB482CA0940}"/>
              </a:ext>
            </a:extLst>
          </p:cNvPr>
          <p:cNvSpPr txBox="1">
            <a:spLocks/>
          </p:cNvSpPr>
          <p:nvPr/>
        </p:nvSpPr>
        <p:spPr>
          <a:xfrm>
            <a:off x="313080" y="5728113"/>
            <a:ext cx="112014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/>
              <a:t>Потенциал роста к 2030</a:t>
            </a:r>
            <a:r>
              <a:rPr lang="en-US" sz="1800" b="1" dirty="0"/>
              <a:t>: </a:t>
            </a:r>
            <a:r>
              <a:rPr lang="ru-RU" sz="1800" b="1" dirty="0"/>
              <a:t>в 3 раза за счет диверсификации (макулатура</a:t>
            </a:r>
            <a:r>
              <a:rPr lang="en-US" sz="1800" b="1" dirty="0"/>
              <a:t>, </a:t>
            </a:r>
            <a:r>
              <a:rPr lang="ru-RU" sz="1800" b="1" dirty="0"/>
              <a:t>пластик и </a:t>
            </a:r>
            <a:r>
              <a:rPr lang="ru-RU" sz="1800" b="1" dirty="0" err="1"/>
              <a:t>др</a:t>
            </a:r>
            <a:r>
              <a:rPr lang="ru-RU" sz="1800" b="1" dirty="0"/>
              <a:t> отходы) и увеличения эффективности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92602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внешний, снег, закрытый, улица&#10;&#10;Автоматически созданное описание">
            <a:extLst>
              <a:ext uri="{FF2B5EF4-FFF2-40B4-BE49-F238E27FC236}">
                <a16:creationId xmlns:a16="http://schemas.microsoft.com/office/drawing/2014/main" id="{52E0ACCC-A885-494F-A66E-BD6B1AD2405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701490" y="-4701489"/>
            <a:ext cx="2789020" cy="1219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108508-1BB1-2149-A28F-F5FB6461C898}"/>
              </a:ext>
            </a:extLst>
          </p:cNvPr>
          <p:cNvSpPr txBox="1"/>
          <p:nvPr/>
        </p:nvSpPr>
        <p:spPr>
          <a:xfrm>
            <a:off x="6722077" y="2863164"/>
            <a:ext cx="53835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Специализация членов НСРО РУСЛОМ</a:t>
            </a:r>
            <a:r>
              <a:rPr lang="en-US" b="1" dirty="0"/>
              <a:t>.</a:t>
            </a:r>
            <a:r>
              <a:rPr lang="ru-RU" b="1" dirty="0"/>
              <a:t>КОМ </a:t>
            </a:r>
          </a:p>
          <a:p>
            <a:endParaRPr lang="ru-R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Лом черных металлов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Лом цветных металлов (алюминий</a:t>
            </a:r>
            <a:r>
              <a:rPr lang="en-US" dirty="0"/>
              <a:t>, </a:t>
            </a:r>
            <a:r>
              <a:rPr lang="ru-RU" dirty="0"/>
              <a:t>медь</a:t>
            </a:r>
            <a:r>
              <a:rPr lang="en-US" dirty="0"/>
              <a:t>, </a:t>
            </a:r>
            <a:r>
              <a:rPr lang="ru-RU" dirty="0"/>
              <a:t>титан</a:t>
            </a:r>
            <a:r>
              <a:rPr lang="en-US" dirty="0"/>
              <a:t>,..</a:t>
            </a:r>
            <a:r>
              <a:rPr lang="ru-RU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Электронный лом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Катализаторы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Утилизация техники и демонтаж зданий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Утилизация ВЭТС</a:t>
            </a:r>
            <a:r>
              <a:rPr lang="en-US" dirty="0"/>
              <a:t>, </a:t>
            </a:r>
            <a:r>
              <a:rPr lang="ru-RU" dirty="0" err="1"/>
              <a:t>жд</a:t>
            </a:r>
            <a:r>
              <a:rPr lang="ru-RU" dirty="0"/>
              <a:t>-вагонов</a:t>
            </a:r>
            <a:r>
              <a:rPr lang="en-US" dirty="0"/>
              <a:t>, </a:t>
            </a:r>
            <a:r>
              <a:rPr lang="ru-RU" dirty="0" err="1"/>
              <a:t>речн</a:t>
            </a:r>
            <a:r>
              <a:rPr lang="en-US" dirty="0"/>
              <a:t>. </a:t>
            </a:r>
            <a:r>
              <a:rPr lang="ru-RU" dirty="0"/>
              <a:t>и мор</a:t>
            </a:r>
            <a:r>
              <a:rPr lang="en-US" dirty="0"/>
              <a:t>.</a:t>
            </a:r>
            <a:r>
              <a:rPr lang="ru-RU" dirty="0"/>
              <a:t> судов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Сбор и переработка аккумуляторов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Переработка медных и алюминиевых кабелей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Утилизация использованных шин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Переработка пластика и макулатуры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Производство вторичных металлов и сплавов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Производство вторичного щебня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FCBB935E-1050-A34A-B577-6D2B5E378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2863164"/>
            <a:ext cx="6455377" cy="394418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D358F47-FF0E-EB48-8B86-1E2707C53A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35" y="146496"/>
            <a:ext cx="1289254" cy="4848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08E250-1A49-F24C-A9F7-E107598532E3}"/>
              </a:ext>
            </a:extLst>
          </p:cNvPr>
          <p:cNvSpPr txBox="1"/>
          <p:nvPr/>
        </p:nvSpPr>
        <p:spPr>
          <a:xfrm>
            <a:off x="2983168" y="1595465"/>
            <a:ext cx="8477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РУСЛОМ</a:t>
            </a:r>
            <a:r>
              <a:rPr lang="en-US" sz="4800" dirty="0">
                <a:solidFill>
                  <a:schemeClr val="bg1"/>
                </a:solidFill>
              </a:rPr>
              <a:t>.</a:t>
            </a:r>
            <a:r>
              <a:rPr lang="ru-RU" sz="4800" dirty="0">
                <a:solidFill>
                  <a:schemeClr val="bg1"/>
                </a:solidFill>
              </a:rPr>
              <a:t>КОМ</a:t>
            </a:r>
          </a:p>
        </p:txBody>
      </p:sp>
    </p:spTree>
    <p:extLst>
      <p:ext uri="{BB962C8B-B14F-4D97-AF65-F5344CB8AC3E}">
        <p14:creationId xmlns:p14="http://schemas.microsoft.com/office/powerpoint/2010/main" val="259110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6D64167-40E4-8A40-A4D5-3554D10285E4}"/>
              </a:ext>
            </a:extLst>
          </p:cNvPr>
          <p:cNvGraphicFramePr>
            <a:graphicFrameLocks noGrp="1"/>
          </p:cNvGraphicFramePr>
          <p:nvPr/>
        </p:nvGraphicFramePr>
        <p:xfrm>
          <a:off x="312288" y="998447"/>
          <a:ext cx="8891752" cy="555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531">
                  <a:extLst>
                    <a:ext uri="{9D8B030D-6E8A-4147-A177-3AD203B41FA5}">
                      <a16:colId xmlns:a16="http://schemas.microsoft.com/office/drawing/2014/main" val="1380314263"/>
                    </a:ext>
                  </a:extLst>
                </a:gridCol>
                <a:gridCol w="1296718">
                  <a:extLst>
                    <a:ext uri="{9D8B030D-6E8A-4147-A177-3AD203B41FA5}">
                      <a16:colId xmlns:a16="http://schemas.microsoft.com/office/drawing/2014/main" val="540431146"/>
                    </a:ext>
                  </a:extLst>
                </a:gridCol>
                <a:gridCol w="1772225">
                  <a:extLst>
                    <a:ext uri="{9D8B030D-6E8A-4147-A177-3AD203B41FA5}">
                      <a16:colId xmlns:a16="http://schemas.microsoft.com/office/drawing/2014/main" val="3578079113"/>
                    </a:ext>
                  </a:extLst>
                </a:gridCol>
                <a:gridCol w="1909639">
                  <a:extLst>
                    <a:ext uri="{9D8B030D-6E8A-4147-A177-3AD203B41FA5}">
                      <a16:colId xmlns:a16="http://schemas.microsoft.com/office/drawing/2014/main" val="1333061453"/>
                    </a:ext>
                  </a:extLst>
                </a:gridCol>
                <a:gridCol w="1909639">
                  <a:extLst>
                    <a:ext uri="{9D8B030D-6E8A-4147-A177-3AD203B41FA5}">
                      <a16:colId xmlns:a16="http://schemas.microsoft.com/office/drawing/2014/main" val="577416043"/>
                    </a:ext>
                  </a:extLst>
                </a:gridCol>
              </a:tblGrid>
              <a:tr h="86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Металлы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Металло</a:t>
                      </a:r>
                      <a:r>
                        <a:rPr lang="ru-RU" sz="2000" dirty="0">
                          <a:effectLst/>
                        </a:rPr>
                        <a:t>-фонд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ru-RU" sz="2000" dirty="0">
                          <a:effectLst/>
                        </a:rPr>
                        <a:t>млн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ru-RU" sz="2000" dirty="0">
                          <a:effectLst/>
                        </a:rPr>
                        <a:t>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Объем ломозаготовки в год, тыс.т 2019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Объем рынка наличных в 2019, </a:t>
                      </a:r>
                      <a:r>
                        <a:rPr lang="ru-RU" sz="2000" dirty="0" err="1">
                          <a:effectLst/>
                        </a:rPr>
                        <a:t>млрд.руб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Объем рынка наличных в дек 2020, </a:t>
                      </a:r>
                      <a:r>
                        <a:rPr lang="ru-RU" sz="2000" dirty="0" err="1">
                          <a:effectLst/>
                        </a:rPr>
                        <a:t>млрд.руб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142034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Черные металлы</a:t>
                      </a:r>
                      <a:endParaRPr lang="en-US" sz="2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33515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486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281892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Алюминий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580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501012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Медь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r>
                        <a:rPr lang="en-US" sz="2000" b="1" dirty="0">
                          <a:effectLst/>
                        </a:rPr>
                        <a:t>39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39546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Свинец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125223"/>
                  </a:ext>
                </a:extLst>
              </a:tr>
              <a:tr h="55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Никель (в сплавах)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</a:t>
                      </a:r>
                      <a:r>
                        <a:rPr lang="en-US" sz="2000" b="1" dirty="0">
                          <a:effectLst/>
                        </a:rPr>
                        <a:t>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61801"/>
                  </a:ext>
                </a:extLst>
              </a:tr>
              <a:tr h="55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Нерж.стали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67203"/>
                  </a:ext>
                </a:extLst>
              </a:tr>
              <a:tr h="369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Титан</a:t>
                      </a:r>
                      <a:r>
                        <a:rPr lang="en-US" sz="2000">
                          <a:effectLst/>
                        </a:rPr>
                        <a:t>, </a:t>
                      </a:r>
                      <a:r>
                        <a:rPr lang="ru-RU" sz="2000">
                          <a:effectLst/>
                        </a:rPr>
                        <a:t>Стружка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r>
                        <a:rPr lang="en-US" sz="2000">
                          <a:effectLst/>
                        </a:rPr>
                        <a:t>,</a:t>
                      </a: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r>
                        <a:rPr lang="en-US" sz="2000" b="1" dirty="0">
                          <a:effectLst/>
                        </a:rPr>
                        <a:t>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082870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Электронный лом (</a:t>
                      </a:r>
                      <a:r>
                        <a:rPr lang="en-US" sz="2000" dirty="0">
                          <a:effectLst/>
                        </a:rPr>
                        <a:t>PCB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3765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388A02-DA93-0545-BD06-2FD0B6669136}"/>
              </a:ext>
            </a:extLst>
          </p:cNvPr>
          <p:cNvSpPr txBox="1"/>
          <p:nvPr/>
        </p:nvSpPr>
        <p:spPr>
          <a:xfrm>
            <a:off x="220717" y="167450"/>
            <a:ext cx="11750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Металлолом в наличных деньгах</a:t>
            </a:r>
            <a:r>
              <a:rPr lang="en-US" sz="3600" b="1" dirty="0"/>
              <a:t> </a:t>
            </a:r>
            <a:r>
              <a:rPr lang="ru-RU" sz="3600" b="1" dirty="0"/>
              <a:t>1 трлн</a:t>
            </a:r>
            <a:r>
              <a:rPr lang="en-US" sz="3600" b="1" dirty="0"/>
              <a:t>.</a:t>
            </a:r>
            <a:r>
              <a:rPr lang="ru-RU" sz="3600" b="1" dirty="0" err="1"/>
              <a:t>руб</a:t>
            </a:r>
            <a:r>
              <a:rPr lang="en-US" sz="3600" b="1" dirty="0"/>
              <a:t>.</a:t>
            </a:r>
            <a:r>
              <a:rPr lang="ru-RU" sz="3600" b="1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7F0CF6-362B-F645-BDE5-0BB53241C09B}"/>
              </a:ext>
            </a:extLst>
          </p:cNvPr>
          <p:cNvSpPr txBox="1"/>
          <p:nvPr/>
        </p:nvSpPr>
        <p:spPr>
          <a:xfrm>
            <a:off x="9431440" y="998447"/>
            <a:ext cx="2448272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/>
              <a:t>Рынок привлекательный</a:t>
            </a:r>
            <a:r>
              <a:rPr lang="en-US" sz="1600" dirty="0"/>
              <a:t>, </a:t>
            </a:r>
            <a:r>
              <a:rPr lang="ru-RU" sz="1600" dirty="0"/>
              <a:t>только с</a:t>
            </a:r>
            <a:r>
              <a:rPr lang="en-US" sz="1600" dirty="0"/>
              <a:t> 2015</a:t>
            </a:r>
            <a:r>
              <a:rPr lang="ru-RU" sz="1600" dirty="0"/>
              <a:t> года начались массовые закрытия счетов</a:t>
            </a:r>
            <a:r>
              <a:rPr lang="en-US" sz="1600" dirty="0"/>
              <a:t> </a:t>
            </a:r>
            <a:r>
              <a:rPr lang="ru-RU" sz="1600" dirty="0"/>
              <a:t>по 115-ФЗ</a:t>
            </a:r>
            <a:r>
              <a:rPr lang="en-US" sz="1600" dirty="0"/>
              <a:t>.</a:t>
            </a:r>
            <a:r>
              <a:rPr lang="ru-RU" sz="1600" dirty="0"/>
              <a:t> Банкам легче отказаться от клиентов</a:t>
            </a:r>
            <a:r>
              <a:rPr lang="en-US" sz="1600" dirty="0"/>
              <a:t>, </a:t>
            </a:r>
            <a:r>
              <a:rPr lang="ru-RU" sz="1600" dirty="0"/>
              <a:t>чем попасть под риск отзыва лицензии из-за  неблагонадежных клиентов</a:t>
            </a:r>
            <a:r>
              <a:rPr lang="en-US" sz="1600" dirty="0"/>
              <a:t>, </a:t>
            </a:r>
            <a:r>
              <a:rPr lang="ru-RU" sz="1600" dirty="0"/>
              <a:t>обороты по которым могут отнести к сомнительным</a:t>
            </a:r>
            <a:r>
              <a:rPr lang="en-US" sz="1600" dirty="0"/>
              <a:t>. </a:t>
            </a:r>
            <a:r>
              <a:rPr lang="ru-RU" sz="1600" b="1" dirty="0"/>
              <a:t>Главный риск связан с тем</a:t>
            </a:r>
            <a:r>
              <a:rPr lang="en-US" sz="1600" b="1" dirty="0"/>
              <a:t>, </a:t>
            </a:r>
            <a:r>
              <a:rPr lang="ru-RU" sz="1600" b="1" dirty="0"/>
              <a:t>что по мнению ЦБР</a:t>
            </a:r>
            <a:r>
              <a:rPr lang="en-US" sz="1600" b="1" dirty="0"/>
              <a:t>,</a:t>
            </a:r>
            <a:r>
              <a:rPr lang="ru-RU" sz="1600" b="1" dirty="0"/>
              <a:t> количество снимаемых денег </a:t>
            </a:r>
            <a:r>
              <a:rPr lang="en-US" sz="1600" b="1" dirty="0"/>
              <a:t>”</a:t>
            </a:r>
            <a:r>
              <a:rPr lang="ru-RU" sz="1600" b="1" dirty="0"/>
              <a:t>под металлолом</a:t>
            </a:r>
            <a:r>
              <a:rPr lang="en-US" sz="1600" b="1" dirty="0"/>
              <a:t>”</a:t>
            </a:r>
            <a:r>
              <a:rPr lang="ru-RU" sz="1600" b="1" dirty="0"/>
              <a:t> значительно превышает реальные потребности рынка </a:t>
            </a:r>
            <a:r>
              <a:rPr lang="en-US" sz="1600" b="1" dirty="0"/>
              <a:t> </a:t>
            </a:r>
            <a:endParaRPr lang="ru-RU" sz="16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462299C-88E0-024C-BE8B-F63AD4990895}"/>
              </a:ext>
            </a:extLst>
          </p:cNvPr>
          <p:cNvSpPr/>
          <p:nvPr/>
        </p:nvSpPr>
        <p:spPr>
          <a:xfrm>
            <a:off x="9933333" y="6182636"/>
            <a:ext cx="1259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от ФЛ</a:t>
            </a:r>
          </a:p>
        </p:txBody>
      </p:sp>
    </p:spTree>
    <p:extLst>
      <p:ext uri="{BB962C8B-B14F-4D97-AF65-F5344CB8AC3E}">
        <p14:creationId xmlns:p14="http://schemas.microsoft.com/office/powerpoint/2010/main" val="16718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296A8-7F9D-9649-9205-49FBEBCF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71956E6-FF40-7D4A-84E0-DFB2309D1694}"/>
              </a:ext>
            </a:extLst>
          </p:cNvPr>
          <p:cNvSpPr txBox="1">
            <a:spLocks/>
          </p:cNvSpPr>
          <p:nvPr/>
        </p:nvSpPr>
        <p:spPr>
          <a:xfrm>
            <a:off x="1108165" y="19847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Контакты</a:t>
            </a:r>
          </a:p>
          <a:p>
            <a:r>
              <a:rPr lang="ru-RU" dirty="0" err="1"/>
              <a:t>Инстаграм</a:t>
            </a:r>
            <a:r>
              <a:rPr lang="ru-RU" dirty="0"/>
              <a:t> </a:t>
            </a:r>
            <a:r>
              <a:rPr lang="en-US" dirty="0"/>
              <a:t>@</a:t>
            </a:r>
            <a:r>
              <a:rPr lang="en-US" dirty="0" err="1"/>
              <a:t>kovshevny</a:t>
            </a:r>
            <a:endParaRPr lang="en-US" dirty="0"/>
          </a:p>
          <a:p>
            <a:r>
              <a:rPr lang="ru-RU" dirty="0" err="1"/>
              <a:t>Телеграм</a:t>
            </a:r>
            <a:r>
              <a:rPr lang="ru-RU" dirty="0"/>
              <a:t> </a:t>
            </a:r>
            <a:r>
              <a:rPr lang="en-US" dirty="0"/>
              <a:t>@</a:t>
            </a:r>
            <a:r>
              <a:rPr lang="en-US" dirty="0" err="1"/>
              <a:t>kovshevny</a:t>
            </a:r>
            <a:endParaRPr lang="en-US" dirty="0"/>
          </a:p>
          <a:p>
            <a:r>
              <a:rPr lang="ru-RU" dirty="0"/>
              <a:t>Тик-Ток </a:t>
            </a:r>
            <a:r>
              <a:rPr lang="en-US" dirty="0"/>
              <a:t>@</a:t>
            </a:r>
            <a:r>
              <a:rPr lang="en-US" dirty="0" err="1"/>
              <a:t>kovshevnyi</a:t>
            </a:r>
            <a:endParaRPr lang="en-US" dirty="0"/>
          </a:p>
          <a:p>
            <a:r>
              <a:rPr lang="en-US" dirty="0"/>
              <a:t>Twitter @</a:t>
            </a:r>
            <a:r>
              <a:rPr lang="en-US" dirty="0" err="1"/>
              <a:t>VictorKovshevny</a:t>
            </a:r>
            <a:endParaRPr lang="en-US" dirty="0"/>
          </a:p>
          <a:p>
            <a:r>
              <a:rPr lang="en-US" dirty="0"/>
              <a:t>LinkedIn Victor </a:t>
            </a:r>
            <a:r>
              <a:rPr lang="en-US" dirty="0" err="1"/>
              <a:t>Kovshevny</a:t>
            </a:r>
            <a:endParaRPr lang="en-US" dirty="0"/>
          </a:p>
          <a:p>
            <a:r>
              <a:rPr lang="en-US" dirty="0"/>
              <a:t>E-mail vk2212@pm.me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814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